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18B0-73F4-4326-892E-0977698499FB}" type="datetimeFigureOut">
              <a:rPr lang="ro-RO" smtClean="0"/>
              <a:t>13.08.2020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4572912D-36A0-40A8-9E90-104EF7C67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92811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u și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18B0-73F4-4326-892E-0977698499FB}" type="datetimeFigureOut">
              <a:rPr lang="ro-RO" smtClean="0"/>
              <a:t>13.08.2020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572912D-36A0-40A8-9E90-104EF7C67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8277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18B0-73F4-4326-892E-0977698499FB}" type="datetimeFigureOut">
              <a:rPr lang="ro-RO" smtClean="0"/>
              <a:t>13.08.2020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572912D-36A0-40A8-9E90-104EF7C671C2}" type="slidenum">
              <a:rPr lang="ro-RO" smtClean="0"/>
              <a:t>‹#›</a:t>
            </a:fld>
            <a:endParaRPr lang="ro-RO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6780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18B0-73F4-4326-892E-0977698499FB}" type="datetimeFigureOut">
              <a:rPr lang="ro-RO" smtClean="0"/>
              <a:t>13.08.2020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572912D-36A0-40A8-9E90-104EF7C67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56861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18B0-73F4-4326-892E-0977698499FB}" type="datetimeFigureOut">
              <a:rPr lang="ro-RO" smtClean="0"/>
              <a:t>13.08.2020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572912D-36A0-40A8-9E90-104EF7C671C2}" type="slidenum">
              <a:rPr lang="ro-RO" smtClean="0"/>
              <a:t>‹#›</a:t>
            </a:fld>
            <a:endParaRPr lang="ro-RO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8423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evărat sau f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18B0-73F4-4326-892E-0977698499FB}" type="datetimeFigureOut">
              <a:rPr lang="ro-RO" smtClean="0"/>
              <a:t>13.08.2020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572912D-36A0-40A8-9E90-104EF7C67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56198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18B0-73F4-4326-892E-0977698499FB}" type="datetimeFigureOut">
              <a:rPr lang="ro-RO" smtClean="0"/>
              <a:t>13.08.2020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2912D-36A0-40A8-9E90-104EF7C67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6846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18B0-73F4-4326-892E-0977698499FB}" type="datetimeFigureOut">
              <a:rPr lang="ro-RO" smtClean="0"/>
              <a:t>13.08.2020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2912D-36A0-40A8-9E90-104EF7C67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33837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18B0-73F4-4326-892E-0977698499FB}" type="datetimeFigureOut">
              <a:rPr lang="ro-RO" smtClean="0"/>
              <a:t>13.08.2020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2912D-36A0-40A8-9E90-104EF7C67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26327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18B0-73F4-4326-892E-0977698499FB}" type="datetimeFigureOut">
              <a:rPr lang="ro-RO" smtClean="0"/>
              <a:t>13.08.2020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572912D-36A0-40A8-9E90-104EF7C67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2524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18B0-73F4-4326-892E-0977698499FB}" type="datetimeFigureOut">
              <a:rPr lang="ro-RO" smtClean="0"/>
              <a:t>13.08.2020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572912D-36A0-40A8-9E90-104EF7C67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454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18B0-73F4-4326-892E-0977698499FB}" type="datetimeFigureOut">
              <a:rPr lang="ro-RO" smtClean="0"/>
              <a:t>13.08.2020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572912D-36A0-40A8-9E90-104EF7C67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92649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18B0-73F4-4326-892E-0977698499FB}" type="datetimeFigureOut">
              <a:rPr lang="ro-RO" smtClean="0"/>
              <a:t>13.08.2020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2912D-36A0-40A8-9E90-104EF7C67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713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18B0-73F4-4326-892E-0977698499FB}" type="datetimeFigureOut">
              <a:rPr lang="ro-RO" smtClean="0"/>
              <a:t>13.08.2020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2912D-36A0-40A8-9E90-104EF7C67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5690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18B0-73F4-4326-892E-0977698499FB}" type="datetimeFigureOut">
              <a:rPr lang="ro-RO" smtClean="0"/>
              <a:t>13.08.2020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2912D-36A0-40A8-9E90-104EF7C67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24431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18B0-73F4-4326-892E-0977698499FB}" type="datetimeFigureOut">
              <a:rPr lang="ro-RO" smtClean="0"/>
              <a:t>13.08.2020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572912D-36A0-40A8-9E90-104EF7C67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7604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518B0-73F4-4326-892E-0977698499FB}" type="datetimeFigureOut">
              <a:rPr lang="ro-RO" smtClean="0"/>
              <a:t>13.08.2020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572912D-36A0-40A8-9E90-104EF7C671C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454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4.m4a"/><Relationship Id="rId7" Type="http://schemas.openxmlformats.org/officeDocument/2006/relationships/image" Target="../media/image8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13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6.m4a"/><Relationship Id="rId7" Type="http://schemas.openxmlformats.org/officeDocument/2006/relationships/image" Target="../media/image16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7.m4a"/><Relationship Id="rId7" Type="http://schemas.openxmlformats.org/officeDocument/2006/relationships/image" Target="../media/image21.jpe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25.jpe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hyperlink" Target="https://learningapps.org/display?v=p30tnvrdn2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933FF7EA-A7A2-43B6-978A-16A3821A3B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138" y="449851"/>
            <a:ext cx="8864600" cy="1710266"/>
          </a:xfrm>
        </p:spPr>
        <p:txBody>
          <a:bodyPr>
            <a:normAutofit/>
          </a:bodyPr>
          <a:lstStyle/>
          <a:p>
            <a:pPr algn="l"/>
            <a:r>
              <a:rPr lang="ro-RO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Domeniul de pregătire profesională: </a:t>
            </a:r>
            <a: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Comerț</a:t>
            </a:r>
            <a:b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Calificarea:</a:t>
            </a:r>
            <a: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Comerciant-vânzător</a:t>
            </a:r>
            <a:b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Modulul:</a:t>
            </a:r>
            <a: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Tehnici comerciale</a:t>
            </a:r>
            <a:b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Titlul lecției:</a:t>
            </a:r>
            <a: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Echipamente de prezentare și vânzare-Mobilierul comercial</a:t>
            </a:r>
            <a:endParaRPr lang="ro-RO" sz="2200" dirty="0"/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xmlns="" id="{01BB46FD-2663-4973-821F-0B89A536D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4908" y="5697872"/>
            <a:ext cx="6530005" cy="844712"/>
          </a:xfrm>
        </p:spPr>
        <p:txBody>
          <a:bodyPr>
            <a:noAutofit/>
          </a:bodyPr>
          <a:lstStyle/>
          <a:p>
            <a:r>
              <a:rPr lang="ro-RO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Profesor:</a:t>
            </a:r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Starețu</a:t>
            </a:r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Camelia Mariana</a:t>
            </a:r>
          </a:p>
          <a:p>
            <a:r>
              <a:rPr lang="ro-RO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Școala:</a:t>
            </a:r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Colegiul Național Economic Andrei Bârseanu Brașov</a:t>
            </a:r>
          </a:p>
        </p:txBody>
      </p:sp>
      <p:pic>
        <p:nvPicPr>
          <p:cNvPr id="5" name="Imagine 4" descr="Magazin Alimentar - Firme - Echipamente profesionale - OLX.ro">
            <a:extLst>
              <a:ext uri="{FF2B5EF4-FFF2-40B4-BE49-F238E27FC236}">
                <a16:creationId xmlns:a16="http://schemas.microsoft.com/office/drawing/2014/main" xmlns="" id="{728FEE4E-03BE-429F-9692-C837A9FBAC4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94" y="3090923"/>
            <a:ext cx="3368813" cy="1915203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A1DE4CF-036F-41C1-B94E-7655A48AD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5"/>
    </mc:Choice>
    <mc:Fallback xmlns="">
      <p:transition spd="slow" advTm="11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ine 9">
            <a:extLst>
              <a:ext uri="{FF2B5EF4-FFF2-40B4-BE49-F238E27FC236}">
                <a16:creationId xmlns:a16="http://schemas.microsoft.com/office/drawing/2014/main" xmlns="" id="{DCE41202-95F6-4248-A182-A856B1A8F2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78" t="22999" r="27101" b="9465"/>
          <a:stretch/>
        </p:blipFill>
        <p:spPr>
          <a:xfrm>
            <a:off x="1020417" y="848139"/>
            <a:ext cx="7852572" cy="603335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6DB1C2E-357F-427D-8D8E-D07A6D836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82"/>
    </mc:Choice>
    <mc:Fallback xmlns="">
      <p:transition spd="slow" advTm="66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1DC300ED-5AF4-4EF4-9C3C-41E92535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809" y="624110"/>
            <a:ext cx="6652591" cy="1280890"/>
          </a:xfrm>
        </p:spPr>
        <p:txBody>
          <a:bodyPr>
            <a:normAutofit fontScale="90000"/>
          </a:bodyPr>
          <a:lstStyle/>
          <a:p>
            <a:r>
              <a:rPr lang="ro-RO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Temă pentru acasă: </a:t>
            </a:r>
            <a:r>
              <a:rPr lang="ro-RO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o-RO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Identificați mobilierul din magazinul prezentat în imagine.</a:t>
            </a:r>
            <a:b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ro-RO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Proiectarea unui magazin de la o companie de design, proiectarea ...">
            <a:extLst>
              <a:ext uri="{FF2B5EF4-FFF2-40B4-BE49-F238E27FC236}">
                <a16:creationId xmlns:a16="http://schemas.microsoft.com/office/drawing/2014/main" xmlns="" id="{53D767BD-F187-472F-9E54-7D4BD1B12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05" y="1498216"/>
            <a:ext cx="7098746" cy="532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3AA040A9-8353-488C-A080-6D135F357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9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70"/>
    </mc:Choice>
    <mc:Fallback xmlns="">
      <p:transition spd="slow" advTm="44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3CBA18C6-3752-4FF4-8358-DEB647387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888" y="383540"/>
            <a:ext cx="4625009" cy="993855"/>
          </a:xfrm>
        </p:spPr>
        <p:txBody>
          <a:bodyPr>
            <a:normAutofit/>
          </a:bodyPr>
          <a:lstStyle/>
          <a:p>
            <a:r>
              <a:rPr lang="ro-R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Mobilierul comercial</a:t>
            </a:r>
            <a:r>
              <a:rPr lang="ro-RO" sz="2000" dirty="0"/>
              <a:t/>
            </a:r>
            <a:br>
              <a:rPr lang="ro-RO" sz="2000" dirty="0"/>
            </a:br>
            <a:endParaRPr lang="ro-RO" sz="2000" dirty="0"/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xmlns="" id="{FB27F182-81DE-4B22-A324-3DE67CCB5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4194" y="2190008"/>
            <a:ext cx="4950338" cy="993855"/>
          </a:xfrm>
        </p:spPr>
        <p:txBody>
          <a:bodyPr>
            <a:noAutofit/>
          </a:bodyPr>
          <a:lstStyle/>
          <a:p>
            <a:r>
              <a:rPr lang="ro-RO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Mobilierul comercial </a:t>
            </a:r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găsește în:</a:t>
            </a:r>
          </a:p>
        </p:txBody>
      </p:sp>
      <p:pic>
        <p:nvPicPr>
          <p:cNvPr id="1026" name="Picture 2" descr="Mobilier comercial | Maxigel">
            <a:extLst>
              <a:ext uri="{FF2B5EF4-FFF2-40B4-BE49-F238E27FC236}">
                <a16:creationId xmlns:a16="http://schemas.microsoft.com/office/drawing/2014/main" xmlns="" id="{76D941D4-0A0D-411A-9B85-69AD7187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47" y="2948888"/>
            <a:ext cx="2475024" cy="247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ft depozitare MIDI RACK PROFI cu polite metalice | Garage ...">
            <a:extLst>
              <a:ext uri="{FF2B5EF4-FFF2-40B4-BE49-F238E27FC236}">
                <a16:creationId xmlns:a16="http://schemas.microsoft.com/office/drawing/2014/main" xmlns="" id="{C4232F6B-D543-4776-B30F-DFC11423E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25" y="4283795"/>
            <a:ext cx="2314188" cy="186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tăText 3">
            <a:extLst>
              <a:ext uri="{FF2B5EF4-FFF2-40B4-BE49-F238E27FC236}">
                <a16:creationId xmlns:a16="http://schemas.microsoft.com/office/drawing/2014/main" xmlns="" id="{3BE5BB9A-F52A-4D21-9102-4CBF359ACE57}"/>
              </a:ext>
            </a:extLst>
          </p:cNvPr>
          <p:cNvSpPr txBox="1"/>
          <p:nvPr/>
        </p:nvSpPr>
        <p:spPr>
          <a:xfrm>
            <a:off x="5836019" y="5336717"/>
            <a:ext cx="2105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Mobilier comercial din sala de 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vânzare</a:t>
            </a:r>
          </a:p>
        </p:txBody>
      </p:sp>
      <p:sp>
        <p:nvSpPr>
          <p:cNvPr id="7" name="CasetăText 6">
            <a:extLst>
              <a:ext uri="{FF2B5EF4-FFF2-40B4-BE49-F238E27FC236}">
                <a16:creationId xmlns:a16="http://schemas.microsoft.com/office/drawing/2014/main" xmlns="" id="{879F6110-871E-4646-9AE1-0EA240A7F69A}"/>
              </a:ext>
            </a:extLst>
          </p:cNvPr>
          <p:cNvSpPr txBox="1"/>
          <p:nvPr/>
        </p:nvSpPr>
        <p:spPr>
          <a:xfrm>
            <a:off x="2895306" y="6040507"/>
            <a:ext cx="2103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Mobilier comercial din depozit</a:t>
            </a:r>
          </a:p>
        </p:txBody>
      </p:sp>
      <p:sp>
        <p:nvSpPr>
          <p:cNvPr id="5" name="CasetăText 4">
            <a:extLst>
              <a:ext uri="{FF2B5EF4-FFF2-40B4-BE49-F238E27FC236}">
                <a16:creationId xmlns:a16="http://schemas.microsoft.com/office/drawing/2014/main" xmlns="" id="{21460A92-6180-4567-9C54-D5374902E7CD}"/>
              </a:ext>
            </a:extLst>
          </p:cNvPr>
          <p:cNvSpPr txBox="1"/>
          <p:nvPr/>
        </p:nvSpPr>
        <p:spPr>
          <a:xfrm>
            <a:off x="3246783" y="677459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 format din ansamblul elementelor materiale utilizate pentru expunerea mărfurilor.</a:t>
            </a:r>
            <a:endParaRPr lang="ro-RO" sz="2000" dirty="0"/>
          </a:p>
        </p:txBody>
      </p:sp>
      <p:sp>
        <p:nvSpPr>
          <p:cNvPr id="8" name="CasetăText 7">
            <a:extLst>
              <a:ext uri="{FF2B5EF4-FFF2-40B4-BE49-F238E27FC236}">
                <a16:creationId xmlns:a16="http://schemas.microsoft.com/office/drawing/2014/main" xmlns="" id="{0BF8999E-7BAB-4A47-9172-08B5F54D95B2}"/>
              </a:ext>
            </a:extLst>
          </p:cNvPr>
          <p:cNvSpPr txBox="1"/>
          <p:nvPr/>
        </p:nvSpPr>
        <p:spPr>
          <a:xfrm>
            <a:off x="3246783" y="2697553"/>
            <a:ext cx="2076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Sala de vânzare;</a:t>
            </a:r>
          </a:p>
          <a:p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Depozit.</a:t>
            </a:r>
            <a:endParaRPr lang="ro-RO" sz="20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23C335F4-04C7-4A9F-977D-024F0127CC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36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26"/>
    </mc:Choice>
    <mc:Fallback xmlns="">
      <p:transition spd="slow" advTm="30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7" grpId="0"/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0BDEA552-8DBB-4DD7-BAD7-DF4C4956E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8274" y="983147"/>
            <a:ext cx="5202404" cy="402514"/>
          </a:xfrm>
        </p:spPr>
        <p:txBody>
          <a:bodyPr>
            <a:noAutofit/>
          </a:bodyPr>
          <a:lstStyle/>
          <a:p>
            <a:pPr algn="ctr"/>
            <a:r>
              <a:rPr lang="ro-RO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Clasificarea mobilierului comercial: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xmlns="" id="{AF4A1CB6-AA64-45E6-95C1-A95D4C096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7496" y="1730216"/>
            <a:ext cx="3180521" cy="1393985"/>
          </a:xfrm>
        </p:spPr>
        <p:txBody>
          <a:bodyPr>
            <a:noAutofit/>
          </a:bodyPr>
          <a:lstStyle/>
          <a:p>
            <a:r>
              <a:rPr lang="ro-RO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Dispozitive de perete</a:t>
            </a:r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afturi-supermarket – Business-Adviser.ro">
            <a:extLst>
              <a:ext uri="{FF2B5EF4-FFF2-40B4-BE49-F238E27FC236}">
                <a16:creationId xmlns:a16="http://schemas.microsoft.com/office/drawing/2014/main" xmlns="" id="{C3D0E583-B4DB-44AB-8987-368E7A30D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8" y="4034951"/>
            <a:ext cx="3349579" cy="2432112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u 2">
            <a:extLst>
              <a:ext uri="{FF2B5EF4-FFF2-40B4-BE49-F238E27FC236}">
                <a16:creationId xmlns:a16="http://schemas.microsoft.com/office/drawing/2014/main" xmlns="" id="{8EAE419A-2881-44E9-B318-B16B95769914}"/>
              </a:ext>
            </a:extLst>
          </p:cNvPr>
          <p:cNvSpPr txBox="1">
            <a:spLocks/>
          </p:cNvSpPr>
          <p:nvPr/>
        </p:nvSpPr>
        <p:spPr>
          <a:xfrm>
            <a:off x="1897910" y="2357869"/>
            <a:ext cx="3180521" cy="1393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Gondole</a:t>
            </a:r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u 2">
            <a:extLst>
              <a:ext uri="{FF2B5EF4-FFF2-40B4-BE49-F238E27FC236}">
                <a16:creationId xmlns:a16="http://schemas.microsoft.com/office/drawing/2014/main" xmlns="" id="{683FCDB1-8B5D-4608-A8EC-8F36FB19DF84}"/>
              </a:ext>
            </a:extLst>
          </p:cNvPr>
          <p:cNvSpPr txBox="1">
            <a:spLocks/>
          </p:cNvSpPr>
          <p:nvPr/>
        </p:nvSpPr>
        <p:spPr>
          <a:xfrm>
            <a:off x="2471531" y="2836772"/>
            <a:ext cx="3180521" cy="1393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Containere</a:t>
            </a:r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7" name="Subtitlu 2">
            <a:extLst>
              <a:ext uri="{FF2B5EF4-FFF2-40B4-BE49-F238E27FC236}">
                <a16:creationId xmlns:a16="http://schemas.microsoft.com/office/drawing/2014/main" xmlns="" id="{4AA2DE89-C67C-4F4C-98A0-2787F98767F4}"/>
              </a:ext>
            </a:extLst>
          </p:cNvPr>
          <p:cNvSpPr txBox="1">
            <a:spLocks/>
          </p:cNvSpPr>
          <p:nvPr/>
        </p:nvSpPr>
        <p:spPr>
          <a:xfrm>
            <a:off x="3043082" y="3286434"/>
            <a:ext cx="4166100" cy="1393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o-RO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Ștendere</a:t>
            </a:r>
            <a:r>
              <a:rPr lang="ro-RO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(suporți din bare metalice).</a:t>
            </a: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4D4A3465-5395-44A0-AFC4-8969784FE5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961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0"/>
    </mc:Choice>
    <mc:Fallback xmlns="">
      <p:transition spd="slow" advTm="19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4CEAE483-8A2A-479C-BF2F-656826355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661351"/>
          </a:xfrm>
        </p:spPr>
        <p:txBody>
          <a:bodyPr>
            <a:normAutofit fontScale="90000"/>
          </a:bodyPr>
          <a:lstStyle/>
          <a:p>
            <a:r>
              <a:rPr lang="ro-RO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Dispozitive de perete: </a:t>
            </a:r>
            <a: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sunt poziționate pe/lângă pereții magazinului</a:t>
            </a:r>
          </a:p>
        </p:txBody>
      </p:sp>
      <p:pic>
        <p:nvPicPr>
          <p:cNvPr id="3074" name="Picture 2" descr="Raft metalic de perete modular, l=1250 mm, h=2060 mm">
            <a:extLst>
              <a:ext uri="{FF2B5EF4-FFF2-40B4-BE49-F238E27FC236}">
                <a16:creationId xmlns:a16="http://schemas.microsoft.com/office/drawing/2014/main" xmlns="" id="{98B83D09-1129-4DEC-89AE-C942F12A08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52" y="1244535"/>
            <a:ext cx="2521093" cy="213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tăText 3">
            <a:extLst>
              <a:ext uri="{FF2B5EF4-FFF2-40B4-BE49-F238E27FC236}">
                <a16:creationId xmlns:a16="http://schemas.microsoft.com/office/drawing/2014/main" xmlns="" id="{E9F12CA8-F133-49FF-ADF0-C6DDC008F96A}"/>
              </a:ext>
            </a:extLst>
          </p:cNvPr>
          <p:cNvSpPr txBox="1"/>
          <p:nvPr/>
        </p:nvSpPr>
        <p:spPr>
          <a:xfrm>
            <a:off x="1603513" y="1630017"/>
            <a:ext cx="116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Rafturi</a:t>
            </a:r>
          </a:p>
        </p:txBody>
      </p:sp>
      <p:pic>
        <p:nvPicPr>
          <p:cNvPr id="3076" name="Picture 4" descr="Raft paine, 4 polite si cos, l=900 mm, h=2270 mm">
            <a:extLst>
              <a:ext uri="{FF2B5EF4-FFF2-40B4-BE49-F238E27FC236}">
                <a16:creationId xmlns:a16="http://schemas.microsoft.com/office/drawing/2014/main" xmlns="" id="{195E3DD3-86D2-45FC-99F8-EACC8C0D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5" y="2168453"/>
            <a:ext cx="2521094" cy="252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tăText 4">
            <a:extLst>
              <a:ext uri="{FF2B5EF4-FFF2-40B4-BE49-F238E27FC236}">
                <a16:creationId xmlns:a16="http://schemas.microsoft.com/office/drawing/2014/main" xmlns="" id="{F9BA29E7-83A5-43B0-A08B-D4E4B18982B3}"/>
              </a:ext>
            </a:extLst>
          </p:cNvPr>
          <p:cNvSpPr txBox="1"/>
          <p:nvPr/>
        </p:nvSpPr>
        <p:spPr>
          <a:xfrm>
            <a:off x="4570538" y="3238901"/>
            <a:ext cx="3113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Raft de perete produse alimentare/nealimentare</a:t>
            </a:r>
          </a:p>
        </p:txBody>
      </p:sp>
      <p:sp>
        <p:nvSpPr>
          <p:cNvPr id="9" name="CasetăText 8">
            <a:extLst>
              <a:ext uri="{FF2B5EF4-FFF2-40B4-BE49-F238E27FC236}">
                <a16:creationId xmlns:a16="http://schemas.microsoft.com/office/drawing/2014/main" xmlns="" id="{7DE2740E-DF71-4CA1-98BC-F33856248FFA}"/>
              </a:ext>
            </a:extLst>
          </p:cNvPr>
          <p:cNvSpPr txBox="1"/>
          <p:nvPr/>
        </p:nvSpPr>
        <p:spPr>
          <a:xfrm>
            <a:off x="652246" y="4827873"/>
            <a:ext cx="23246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Raft de perete produse de patiserie</a:t>
            </a:r>
          </a:p>
        </p:txBody>
      </p:sp>
      <p:pic>
        <p:nvPicPr>
          <p:cNvPr id="3080" name="Picture 8" descr="Mobilier comercial din carton - YouTube">
            <a:extLst>
              <a:ext uri="{FF2B5EF4-FFF2-40B4-BE49-F238E27FC236}">
                <a16:creationId xmlns:a16="http://schemas.microsoft.com/office/drawing/2014/main" xmlns="" id="{0FCF97F8-D3D8-4671-9CB8-74FE65222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t="372" r="31583" b="-372"/>
          <a:stretch/>
        </p:blipFill>
        <p:spPr bwMode="auto">
          <a:xfrm>
            <a:off x="4799111" y="1244535"/>
            <a:ext cx="1405218" cy="174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aft metalic Colt interior Economic">
            <a:extLst>
              <a:ext uri="{FF2B5EF4-FFF2-40B4-BE49-F238E27FC236}">
                <a16:creationId xmlns:a16="http://schemas.microsoft.com/office/drawing/2014/main" xmlns="" id="{71F732BB-3BD6-4CBA-9214-B85693ECA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6" t="3912" r="26759" b="3334"/>
          <a:stretch/>
        </p:blipFill>
        <p:spPr bwMode="auto">
          <a:xfrm>
            <a:off x="3393957" y="3910556"/>
            <a:ext cx="1216946" cy="183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tăText 12">
            <a:extLst>
              <a:ext uri="{FF2B5EF4-FFF2-40B4-BE49-F238E27FC236}">
                <a16:creationId xmlns:a16="http://schemas.microsoft.com/office/drawing/2014/main" xmlns="" id="{606ECF75-49D3-49E8-8A77-4AE428134B3E}"/>
              </a:ext>
            </a:extLst>
          </p:cNvPr>
          <p:cNvSpPr txBox="1"/>
          <p:nvPr/>
        </p:nvSpPr>
        <p:spPr>
          <a:xfrm>
            <a:off x="3197562" y="5875648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Raft de perete (de colț)</a:t>
            </a:r>
          </a:p>
        </p:txBody>
      </p:sp>
      <p:pic>
        <p:nvPicPr>
          <p:cNvPr id="3084" name="Picture 12" descr="Raft cu 3 suporti tip polita, h 2270 mm, l 900 mm">
            <a:extLst>
              <a:ext uri="{FF2B5EF4-FFF2-40B4-BE49-F238E27FC236}">
                <a16:creationId xmlns:a16="http://schemas.microsoft.com/office/drawing/2014/main" xmlns="" id="{6B74DC5B-665B-4EFE-9E2E-0D49938EF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160" y="3857946"/>
            <a:ext cx="2375944" cy="237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tăText 15">
            <a:extLst>
              <a:ext uri="{FF2B5EF4-FFF2-40B4-BE49-F238E27FC236}">
                <a16:creationId xmlns:a16="http://schemas.microsoft.com/office/drawing/2014/main" xmlns="" id="{46CCDFA8-C754-4973-AEAA-9D7C8B4B1269}"/>
              </a:ext>
            </a:extLst>
          </p:cNvPr>
          <p:cNvSpPr txBox="1"/>
          <p:nvPr/>
        </p:nvSpPr>
        <p:spPr>
          <a:xfrm>
            <a:off x="5793942" y="6095390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Raft de perete produse îmbrăcăminte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5613949E-AFD8-4DDF-829D-39850EC5FF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101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10"/>
    </mc:Choice>
    <mc:Fallback xmlns="">
      <p:transition spd="slow" advTm="53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9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xmlns="" id="{E4D63B57-70F4-4364-B818-68A68A060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Dulapuri/vitrine – se folosesc pentru produsele neambalate sau pentru produsele scumpe</a:t>
            </a:r>
          </a:p>
        </p:txBody>
      </p:sp>
      <p:pic>
        <p:nvPicPr>
          <p:cNvPr id="4100" name="Picture 4" descr="Toata mobila pentru pentru magazine - Vitrine, standuri si alt ...">
            <a:extLst>
              <a:ext uri="{FF2B5EF4-FFF2-40B4-BE49-F238E27FC236}">
                <a16:creationId xmlns:a16="http://schemas.microsoft.com/office/drawing/2014/main" xmlns="" id="{2EC64E05-C9E0-4F01-994D-ECC6C3D6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18" y="2300422"/>
            <a:ext cx="2375649" cy="190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ILLY مكتبة مع أبواب زجاجية - بيج - ايكيا">
            <a:extLst>
              <a:ext uri="{FF2B5EF4-FFF2-40B4-BE49-F238E27FC236}">
                <a16:creationId xmlns:a16="http://schemas.microsoft.com/office/drawing/2014/main" xmlns="" id="{670865F0-D791-4800-969E-B13FA61AE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521" y="2003367"/>
            <a:ext cx="2970556" cy="297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tăText 3">
            <a:extLst>
              <a:ext uri="{FF2B5EF4-FFF2-40B4-BE49-F238E27FC236}">
                <a16:creationId xmlns:a16="http://schemas.microsoft.com/office/drawing/2014/main" xmlns="" id="{468633DB-5F90-4062-8587-D0E7840E8EBF}"/>
              </a:ext>
            </a:extLst>
          </p:cNvPr>
          <p:cNvSpPr txBox="1"/>
          <p:nvPr/>
        </p:nvSpPr>
        <p:spPr>
          <a:xfrm>
            <a:off x="1453857" y="4200941"/>
            <a:ext cx="1743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Vitrină de perete bijuterii</a:t>
            </a:r>
          </a:p>
        </p:txBody>
      </p:sp>
      <p:sp>
        <p:nvSpPr>
          <p:cNvPr id="9" name="CasetăText 8">
            <a:extLst>
              <a:ext uri="{FF2B5EF4-FFF2-40B4-BE49-F238E27FC236}">
                <a16:creationId xmlns:a16="http://schemas.microsoft.com/office/drawing/2014/main" xmlns="" id="{AE588268-F514-4EFC-887F-DCAE9A4A0A82}"/>
              </a:ext>
            </a:extLst>
          </p:cNvPr>
          <p:cNvSpPr txBox="1"/>
          <p:nvPr/>
        </p:nvSpPr>
        <p:spPr>
          <a:xfrm>
            <a:off x="6446484" y="4973923"/>
            <a:ext cx="1691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Dulap/vitrină de perete </a:t>
            </a:r>
          </a:p>
        </p:txBody>
      </p:sp>
      <p:pic>
        <p:nvPicPr>
          <p:cNvPr id="4106" name="Picture 10" descr="Raft paine cu 2 dulapuri, l=900 mm, h=2270 mm">
            <a:extLst>
              <a:ext uri="{FF2B5EF4-FFF2-40B4-BE49-F238E27FC236}">
                <a16:creationId xmlns:a16="http://schemas.microsoft.com/office/drawing/2014/main" xmlns="" id="{07A14926-849A-462D-B1CE-5535B799D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622" y="3488645"/>
            <a:ext cx="2668657" cy="266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tăText 10">
            <a:extLst>
              <a:ext uri="{FF2B5EF4-FFF2-40B4-BE49-F238E27FC236}">
                <a16:creationId xmlns:a16="http://schemas.microsoft.com/office/drawing/2014/main" xmlns="" id="{11D60ED9-2AB2-4ECD-95DC-530F8E5B60DA}"/>
              </a:ext>
            </a:extLst>
          </p:cNvPr>
          <p:cNvSpPr txBox="1"/>
          <p:nvPr/>
        </p:nvSpPr>
        <p:spPr>
          <a:xfrm>
            <a:off x="3842648" y="6096409"/>
            <a:ext cx="26821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Dulap/vitrină perete, produse panificație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FBFE0019-BD58-4503-A9E3-2A589BCF05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818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71"/>
    </mc:Choice>
    <mc:Fallback xmlns="">
      <p:transition spd="slow" advTm="39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u 1">
            <a:extLst>
              <a:ext uri="{FF2B5EF4-FFF2-40B4-BE49-F238E27FC236}">
                <a16:creationId xmlns:a16="http://schemas.microsoft.com/office/drawing/2014/main" xmlns="" id="{D4AA1BAA-CF7E-48CC-9644-3BF7E224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>
            <a:normAutofit/>
          </a:bodyPr>
          <a:lstStyle/>
          <a:p>
            <a:r>
              <a:rPr lang="ro-RO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Gondole: </a:t>
            </a:r>
            <a: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sunt poziționate în mijlocul magazinului.</a:t>
            </a:r>
          </a:p>
        </p:txBody>
      </p:sp>
      <p:pic>
        <p:nvPicPr>
          <p:cNvPr id="5124" name="Picture 4" descr="Gondola cu roti, h  1550 mm, l  2000 mm">
            <a:extLst>
              <a:ext uri="{FF2B5EF4-FFF2-40B4-BE49-F238E27FC236}">
                <a16:creationId xmlns:a16="http://schemas.microsoft.com/office/drawing/2014/main" xmlns="" id="{6AF6B483-8547-49A9-AB03-DD3EC37C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021" y="1264444"/>
            <a:ext cx="2045804" cy="204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nsula legume fructe, h=1325 mm, din lemn">
            <a:extLst>
              <a:ext uri="{FF2B5EF4-FFF2-40B4-BE49-F238E27FC236}">
                <a16:creationId xmlns:a16="http://schemas.microsoft.com/office/drawing/2014/main" xmlns="" id="{86B39012-7CA5-4EEF-8062-7AE206DB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76" y="1478451"/>
            <a:ext cx="2377109" cy="237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xmlns="" id="{C2AD0C2D-7BB6-44CB-AF25-ED79CAB2C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839" y="1264444"/>
            <a:ext cx="2045804" cy="204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tăText 6">
            <a:extLst>
              <a:ext uri="{FF2B5EF4-FFF2-40B4-BE49-F238E27FC236}">
                <a16:creationId xmlns:a16="http://schemas.microsoft.com/office/drawing/2014/main" xmlns="" id="{78A2E121-DAE8-4AEF-AECE-C8D1261AE8E3}"/>
              </a:ext>
            </a:extLst>
          </p:cNvPr>
          <p:cNvSpPr txBox="1"/>
          <p:nvPr/>
        </p:nvSpPr>
        <p:spPr>
          <a:xfrm>
            <a:off x="4817164" y="3429000"/>
            <a:ext cx="3929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Gondole/Rafturi de mijloc produse alimentare/nealimentare</a:t>
            </a:r>
          </a:p>
        </p:txBody>
      </p:sp>
      <p:sp>
        <p:nvSpPr>
          <p:cNvPr id="14" name="CasetăText 13">
            <a:extLst>
              <a:ext uri="{FF2B5EF4-FFF2-40B4-BE49-F238E27FC236}">
                <a16:creationId xmlns:a16="http://schemas.microsoft.com/office/drawing/2014/main" xmlns="" id="{641C8B20-F269-408D-A890-2BE6BA748604}"/>
              </a:ext>
            </a:extLst>
          </p:cNvPr>
          <p:cNvSpPr txBox="1"/>
          <p:nvPr/>
        </p:nvSpPr>
        <p:spPr>
          <a:xfrm>
            <a:off x="1627117" y="3516380"/>
            <a:ext cx="2252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Gondolă/Insulă legume-fructe </a:t>
            </a:r>
          </a:p>
        </p:txBody>
      </p:sp>
      <p:pic>
        <p:nvPicPr>
          <p:cNvPr id="5132" name="Picture 12" descr="Raft de capăt Columbus">
            <a:extLst>
              <a:ext uri="{FF2B5EF4-FFF2-40B4-BE49-F238E27FC236}">
                <a16:creationId xmlns:a16="http://schemas.microsoft.com/office/drawing/2014/main" xmlns="" id="{65F1E3DF-92FC-468B-B4E1-9011F051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286" y="3804823"/>
            <a:ext cx="2429289" cy="24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tăText 15">
            <a:extLst>
              <a:ext uri="{FF2B5EF4-FFF2-40B4-BE49-F238E27FC236}">
                <a16:creationId xmlns:a16="http://schemas.microsoft.com/office/drawing/2014/main" xmlns="" id="{BEBE17C7-32BA-466B-AD9D-95A9B7CF6563}"/>
              </a:ext>
            </a:extLst>
          </p:cNvPr>
          <p:cNvSpPr txBox="1"/>
          <p:nvPr/>
        </p:nvSpPr>
        <p:spPr>
          <a:xfrm rot="10800000" flipV="1">
            <a:off x="6400798" y="6286494"/>
            <a:ext cx="1080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Raft capăt </a:t>
            </a:r>
          </a:p>
        </p:txBody>
      </p:sp>
      <p:pic>
        <p:nvPicPr>
          <p:cNvPr id="5134" name="Picture 14" descr="Raft de tip gondolă pentru patiserie (tip 1 SS) rotund, cu capete arcuite">
            <a:extLst>
              <a:ext uri="{FF2B5EF4-FFF2-40B4-BE49-F238E27FC236}">
                <a16:creationId xmlns:a16="http://schemas.microsoft.com/office/drawing/2014/main" xmlns="" id="{A482FCE5-5C3F-49A6-9F79-AD370973D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6" b="14814"/>
          <a:stretch/>
        </p:blipFill>
        <p:spPr bwMode="auto">
          <a:xfrm>
            <a:off x="1897554" y="4166822"/>
            <a:ext cx="2872476" cy="19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tăText 17">
            <a:extLst>
              <a:ext uri="{FF2B5EF4-FFF2-40B4-BE49-F238E27FC236}">
                <a16:creationId xmlns:a16="http://schemas.microsoft.com/office/drawing/2014/main" xmlns="" id="{AF3716AC-803F-4F65-9532-DE23673BEFEE}"/>
              </a:ext>
            </a:extLst>
          </p:cNvPr>
          <p:cNvSpPr txBox="1"/>
          <p:nvPr/>
        </p:nvSpPr>
        <p:spPr>
          <a:xfrm>
            <a:off x="2637363" y="6040558"/>
            <a:ext cx="1392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Gondolă patiserie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CFC75D6-C239-488A-A05B-A2DFC9BB54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71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45"/>
    </mc:Choice>
    <mc:Fallback xmlns="">
      <p:transition spd="slow" advTm="58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4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645555C1-9068-4F00-9C85-A1317F5F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116" y="1565101"/>
            <a:ext cx="1723535" cy="172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u 1">
            <a:extLst>
              <a:ext uri="{FF2B5EF4-FFF2-40B4-BE49-F238E27FC236}">
                <a16:creationId xmlns:a16="http://schemas.microsoft.com/office/drawing/2014/main" xmlns="" id="{81DA501D-A134-4966-95BB-467F7DDAC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>
            <a:normAutofit/>
          </a:bodyPr>
          <a:lstStyle/>
          <a:p>
            <a:r>
              <a:rPr lang="ro-RO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Containere: </a:t>
            </a:r>
            <a: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folosesc pentru promoții și produse de dimensiuni mici.</a:t>
            </a:r>
          </a:p>
        </p:txBody>
      </p:sp>
      <p:pic>
        <p:nvPicPr>
          <p:cNvPr id="6148" name="Picture 4" descr="Stelaj cu coșuri (tip 2)">
            <a:extLst>
              <a:ext uri="{FF2B5EF4-FFF2-40B4-BE49-F238E27FC236}">
                <a16:creationId xmlns:a16="http://schemas.microsoft.com/office/drawing/2014/main" xmlns="" id="{578FD216-67DE-4631-A256-6C577B83F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568" y="1451904"/>
            <a:ext cx="2331554" cy="233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tăText 3">
            <a:extLst>
              <a:ext uri="{FF2B5EF4-FFF2-40B4-BE49-F238E27FC236}">
                <a16:creationId xmlns:a16="http://schemas.microsoft.com/office/drawing/2014/main" xmlns="" id="{AC6824E3-433C-4303-9B5F-E543570A9719}"/>
              </a:ext>
            </a:extLst>
          </p:cNvPr>
          <p:cNvSpPr txBox="1"/>
          <p:nvPr/>
        </p:nvSpPr>
        <p:spPr>
          <a:xfrm>
            <a:off x="2199862" y="3644958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Stelaj cu coșuri</a:t>
            </a:r>
          </a:p>
        </p:txBody>
      </p:sp>
      <p:pic>
        <p:nvPicPr>
          <p:cNvPr id="6150" name="Picture 6" descr="Coş pentru accesorii sport ">
            <a:extLst>
              <a:ext uri="{FF2B5EF4-FFF2-40B4-BE49-F238E27FC236}">
                <a16:creationId xmlns:a16="http://schemas.microsoft.com/office/drawing/2014/main" xmlns="" id="{5ACDFED4-2BBA-4802-92CB-021CD506C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21597" r="-1273" b="24219"/>
          <a:stretch/>
        </p:blipFill>
        <p:spPr bwMode="auto">
          <a:xfrm>
            <a:off x="1995961" y="4195193"/>
            <a:ext cx="2797179" cy="151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tăText 8">
            <a:extLst>
              <a:ext uri="{FF2B5EF4-FFF2-40B4-BE49-F238E27FC236}">
                <a16:creationId xmlns:a16="http://schemas.microsoft.com/office/drawing/2014/main" xmlns="" id="{D2ED4591-A724-458E-8AE3-9B5A042159EA}"/>
              </a:ext>
            </a:extLst>
          </p:cNvPr>
          <p:cNvSpPr txBox="1"/>
          <p:nvPr/>
        </p:nvSpPr>
        <p:spPr>
          <a:xfrm>
            <a:off x="2624345" y="5862034"/>
            <a:ext cx="1980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Coș pentru accesorii sportive</a:t>
            </a:r>
          </a:p>
        </p:txBody>
      </p:sp>
      <p:pic>
        <p:nvPicPr>
          <p:cNvPr id="6152" name="Picture 8" descr="Coș pentru promoţii cu suprastructură">
            <a:extLst>
              <a:ext uri="{FF2B5EF4-FFF2-40B4-BE49-F238E27FC236}">
                <a16:creationId xmlns:a16="http://schemas.microsoft.com/office/drawing/2014/main" xmlns="" id="{43C40553-8AD6-4402-9EF2-6711797DD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059" y="3959138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tăText 10">
            <a:extLst>
              <a:ext uri="{FF2B5EF4-FFF2-40B4-BE49-F238E27FC236}">
                <a16:creationId xmlns:a16="http://schemas.microsoft.com/office/drawing/2014/main" xmlns="" id="{50F38FCD-6663-40C3-A3C6-5A7E2CFEA9C2}"/>
              </a:ext>
            </a:extLst>
          </p:cNvPr>
          <p:cNvSpPr txBox="1"/>
          <p:nvPr/>
        </p:nvSpPr>
        <p:spPr>
          <a:xfrm>
            <a:off x="6753706" y="3011637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Coș</a:t>
            </a:r>
          </a:p>
        </p:txBody>
      </p:sp>
      <p:sp>
        <p:nvSpPr>
          <p:cNvPr id="12" name="CasetăText 11">
            <a:extLst>
              <a:ext uri="{FF2B5EF4-FFF2-40B4-BE49-F238E27FC236}">
                <a16:creationId xmlns:a16="http://schemas.microsoft.com/office/drawing/2014/main" xmlns="" id="{95C88478-E778-4ADA-A398-F06E96BFF0EA}"/>
              </a:ext>
            </a:extLst>
          </p:cNvPr>
          <p:cNvSpPr txBox="1"/>
          <p:nvPr/>
        </p:nvSpPr>
        <p:spPr>
          <a:xfrm>
            <a:off x="6753706" y="5998928"/>
            <a:ext cx="1378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Coș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suprastructurat</a:t>
            </a:r>
            <a:endParaRPr lang="ro-R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3BB8EB3-9829-4420-9366-F57E303B43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41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00"/>
    </mc:Choice>
    <mc:Fallback xmlns="">
      <p:transition spd="slow" advTm="22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u 1">
            <a:extLst>
              <a:ext uri="{FF2B5EF4-FFF2-40B4-BE49-F238E27FC236}">
                <a16:creationId xmlns:a16="http://schemas.microsoft.com/office/drawing/2014/main" xmlns="" id="{15EAF211-3C75-485F-9DFA-7C952374B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>
            <a:normAutofit/>
          </a:bodyPr>
          <a:lstStyle/>
          <a:p>
            <a:r>
              <a:rPr lang="ro-RO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Ștendere</a:t>
            </a:r>
            <a:r>
              <a:rPr lang="ro-RO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folosesc pentru expunerea produselor de îmbrăcăminte.</a:t>
            </a:r>
          </a:p>
        </p:txBody>
      </p:sp>
      <p:pic>
        <p:nvPicPr>
          <p:cNvPr id="7170" name="Picture 2" descr="Stender metal vopsit , dublu cu 12 expozitori , suport umerase">
            <a:extLst>
              <a:ext uri="{FF2B5EF4-FFF2-40B4-BE49-F238E27FC236}">
                <a16:creationId xmlns:a16="http://schemas.microsoft.com/office/drawing/2014/main" xmlns="" id="{96CF9599-09CA-42C5-A8BB-F0787FC58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961" y="1620076"/>
            <a:ext cx="2206893" cy="220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tăText 4">
            <a:extLst>
              <a:ext uri="{FF2B5EF4-FFF2-40B4-BE49-F238E27FC236}">
                <a16:creationId xmlns:a16="http://schemas.microsoft.com/office/drawing/2014/main" xmlns="" id="{AAB3222E-80F3-4ED3-AB73-497AEF71C1A0}"/>
              </a:ext>
            </a:extLst>
          </p:cNvPr>
          <p:cNvSpPr txBox="1"/>
          <p:nvPr/>
        </p:nvSpPr>
        <p:spPr>
          <a:xfrm>
            <a:off x="1832527" y="3913394"/>
            <a:ext cx="1641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Ștender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pentru umerașe</a:t>
            </a:r>
          </a:p>
        </p:txBody>
      </p:sp>
      <p:pic>
        <p:nvPicPr>
          <p:cNvPr id="7172" name="Picture 4" descr="STENDER PALARII (E-001) CROM">
            <a:extLst>
              <a:ext uri="{FF2B5EF4-FFF2-40B4-BE49-F238E27FC236}">
                <a16:creationId xmlns:a16="http://schemas.microsoft.com/office/drawing/2014/main" xmlns="" id="{6E8F4366-9190-4C49-8B3E-538E497D8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58" y="262314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tăText 7">
            <a:extLst>
              <a:ext uri="{FF2B5EF4-FFF2-40B4-BE49-F238E27FC236}">
                <a16:creationId xmlns:a16="http://schemas.microsoft.com/office/drawing/2014/main" xmlns="" id="{E5781BD9-E96F-48C5-9EC2-DCC6DDC64E73}"/>
              </a:ext>
            </a:extLst>
          </p:cNvPr>
          <p:cNvSpPr txBox="1"/>
          <p:nvPr/>
        </p:nvSpPr>
        <p:spPr>
          <a:xfrm>
            <a:off x="3947391" y="5654221"/>
            <a:ext cx="1523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Ștender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pentru pălării</a:t>
            </a:r>
          </a:p>
        </p:txBody>
      </p:sp>
      <p:pic>
        <p:nvPicPr>
          <p:cNvPr id="7174" name="Picture 6" descr="Stender accesorii solid  1,85 m">
            <a:extLst>
              <a:ext uri="{FF2B5EF4-FFF2-40B4-BE49-F238E27FC236}">
                <a16:creationId xmlns:a16="http://schemas.microsoft.com/office/drawing/2014/main" xmlns="" id="{77E1C23B-B759-4B92-8A02-D1F4266C0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699" y="1409397"/>
            <a:ext cx="2715701" cy="27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tăText 10">
            <a:extLst>
              <a:ext uri="{FF2B5EF4-FFF2-40B4-BE49-F238E27FC236}">
                <a16:creationId xmlns:a16="http://schemas.microsoft.com/office/drawing/2014/main" xmlns="" id="{C3B13F4D-8C2D-4215-A83B-E338C3FD3B5A}"/>
              </a:ext>
            </a:extLst>
          </p:cNvPr>
          <p:cNvSpPr txBox="1"/>
          <p:nvPr/>
        </p:nvSpPr>
        <p:spPr>
          <a:xfrm>
            <a:off x="6264915" y="4190393"/>
            <a:ext cx="1677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Ștender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pentru accesorii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DE471F7-0CBD-4C55-B572-C8B77979CF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37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7"/>
    </mc:Choice>
    <mc:Fallback xmlns="">
      <p:transition spd="slow" advTm="44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>
            <a:extLst>
              <a:ext uri="{FF2B5EF4-FFF2-40B4-BE49-F238E27FC236}">
                <a16:creationId xmlns:a16="http://schemas.microsoft.com/office/drawing/2014/main" xmlns="" id="{2FFDDE5E-6803-4CBE-A8FF-A0DE82AABAB2}"/>
              </a:ext>
            </a:extLst>
          </p:cNvPr>
          <p:cNvSpPr txBox="1"/>
          <p:nvPr/>
        </p:nvSpPr>
        <p:spPr>
          <a:xfrm>
            <a:off x="615958" y="1612731"/>
            <a:ext cx="805096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SARCINĂ DE LUCRU</a:t>
            </a:r>
          </a:p>
          <a:p>
            <a: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Rezolvați rebusul accesând link-</a:t>
            </a:r>
            <a:r>
              <a:rPr lang="ro-RO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mai jos:</a:t>
            </a:r>
          </a:p>
          <a:p>
            <a:endParaRPr lang="ro-RO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2400" dirty="0">
                <a:hlinkClick r:id="rId4"/>
              </a:rPr>
              <a:t>https://learningapps.org/display?v=p30tnvrdn20</a:t>
            </a:r>
            <a:endParaRPr lang="ro-RO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o-R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Timp de lucru 5 minute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3B17DFFA-0EA7-4DE2-A072-D4DB27EB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8199" name="Imagine 25" descr="http://www.oknation.net/blog/home/blog_data/638/2638/images/Gartoon/People097.jpg">
            <a:extLst>
              <a:ext uri="{FF2B5EF4-FFF2-40B4-BE49-F238E27FC236}">
                <a16:creationId xmlns:a16="http://schemas.microsoft.com/office/drawing/2014/main" xmlns="" id="{FBF3C4BE-13EA-4C5B-867F-6C23290BC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34" y="4340666"/>
            <a:ext cx="2345283" cy="214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2CF829A-1161-45FB-98AC-3DA8371DB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1"/>
    </mc:Choice>
    <mc:Fallback xmlns="">
      <p:transition spd="slow" advTm="39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2.5|2.6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3|1.6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7.5|13.6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5.3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7.6|12.2|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7|3.9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2|11.2"/>
</p:tagLst>
</file>

<file path=ppt/theme/theme1.xml><?xml version="1.0" encoding="utf-8"?>
<a:theme xmlns:a="http://schemas.openxmlformats.org/drawingml/2006/main" name="Adiere">
  <a:themeElements>
    <a:clrScheme name="Adier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Adier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diere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414</TotalTime>
  <Words>209</Words>
  <Application>Microsoft Office PowerPoint</Application>
  <PresentationFormat>On-screen Show (4:3)</PresentationFormat>
  <Paragraphs>46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Times New Roman</vt:lpstr>
      <vt:lpstr>Wingdings 3</vt:lpstr>
      <vt:lpstr>Adiere</vt:lpstr>
      <vt:lpstr>Domeniul de pregătire profesională: Comerț Calificarea: Comerciant-vânzător Modulul: Tehnici comerciale Titlul lecției: Echipamente de prezentare și vânzare-Mobilierul comercial</vt:lpstr>
      <vt:lpstr>Mobilierul comercial </vt:lpstr>
      <vt:lpstr>Clasificarea mobilierului comercial:</vt:lpstr>
      <vt:lpstr>Dispozitive de perete: sunt poziționate pe/lângă pereții magazinului</vt:lpstr>
      <vt:lpstr>2. Dulapuri/vitrine – se folosesc pentru produsele neambalate sau pentru produsele scumpe</vt:lpstr>
      <vt:lpstr>Gondole: sunt poziționate în mijlocul magazinului.</vt:lpstr>
      <vt:lpstr>Containere: se folosesc pentru promoții și produse de dimensiuni mici.</vt:lpstr>
      <vt:lpstr>Ștendere: se folosesc pentru expunerea produselor de îmbrăcăminte.</vt:lpstr>
      <vt:lpstr>PowerPoint Presentation</vt:lpstr>
      <vt:lpstr>PowerPoint Presentation</vt:lpstr>
      <vt:lpstr>Temă pentru acasă:    Identificați mobilierul din magazinul prezentat în imagine.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Camelia Staretu</dc:creator>
  <cp:lastModifiedBy>Elena Cerkez</cp:lastModifiedBy>
  <cp:revision>39</cp:revision>
  <dcterms:created xsi:type="dcterms:W3CDTF">2020-07-28T15:40:25Z</dcterms:created>
  <dcterms:modified xsi:type="dcterms:W3CDTF">2020-08-13T06:51:15Z</dcterms:modified>
</cp:coreProperties>
</file>